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4" r:id="rId10"/>
    <p:sldId id="263" r:id="rId11"/>
    <p:sldId id="269" r:id="rId12"/>
    <p:sldId id="270" r:id="rId13"/>
    <p:sldId id="271" r:id="rId14"/>
    <p:sldId id="265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342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4743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0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51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(пример 1)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54;p26">
            <a:extLst>
              <a:ext uri="{FF2B5EF4-FFF2-40B4-BE49-F238E27FC236}">
                <a16:creationId xmlns:a16="http://schemas.microsoft.com/office/drawing/2014/main" id="{64A1B976-A73F-4A9E-923D-E21942D0C632}"/>
              </a:ext>
            </a:extLst>
          </p:cNvPr>
          <p:cNvSpPr txBox="1"/>
          <p:nvPr/>
        </p:nvSpPr>
        <p:spPr>
          <a:xfrm>
            <a:off x="822184" y="1131002"/>
            <a:ext cx="9758729" cy="137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Результаты контрольных работ (</a:t>
            </a:r>
            <a:r>
              <a:rPr lang="en-US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PIVOT, Dynamic SQL)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4216CE-3186-459F-8418-7806651B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3" y="2183362"/>
            <a:ext cx="6836426" cy="46746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8C8FE3-B679-4445-81BE-84892084E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657" y="3142570"/>
            <a:ext cx="8042310" cy="19239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(пример 2)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54;p26">
            <a:extLst>
              <a:ext uri="{FF2B5EF4-FFF2-40B4-BE49-F238E27FC236}">
                <a16:creationId xmlns:a16="http://schemas.microsoft.com/office/drawing/2014/main" id="{64A1B976-A73F-4A9E-923D-E21942D0C632}"/>
              </a:ext>
            </a:extLst>
          </p:cNvPr>
          <p:cNvSpPr txBox="1"/>
          <p:nvPr/>
        </p:nvSpPr>
        <p:spPr>
          <a:xfrm>
            <a:off x="822184" y="1131002"/>
            <a:ext cx="9758729" cy="137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lang="ru-RU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асчет рейтингов студентов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(оконные функции, очередь)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C46C5-9857-4F1F-802F-A9915FE5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16" y="2509935"/>
            <a:ext cx="5695950" cy="3848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29C131-8BB9-4856-AEA5-6E1208B76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73" y="1291282"/>
            <a:ext cx="5509617" cy="52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4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(пример 3)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54;p26">
            <a:extLst>
              <a:ext uri="{FF2B5EF4-FFF2-40B4-BE49-F238E27FC236}">
                <a16:creationId xmlns:a16="http://schemas.microsoft.com/office/drawing/2014/main" id="{64A1B976-A73F-4A9E-923D-E21942D0C632}"/>
              </a:ext>
            </a:extLst>
          </p:cNvPr>
          <p:cNvSpPr txBox="1"/>
          <p:nvPr/>
        </p:nvSpPr>
        <p:spPr>
          <a:xfrm>
            <a:off x="822184" y="1131002"/>
            <a:ext cx="9758729" cy="137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Типы рейтингов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08EB0DB-08C1-4B1F-9C5C-41946B21A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41816"/>
              </p:ext>
            </p:extLst>
          </p:nvPr>
        </p:nvGraphicFramePr>
        <p:xfrm>
          <a:off x="914400" y="4247456"/>
          <a:ext cx="8658809" cy="2403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4840">
                  <a:extLst>
                    <a:ext uri="{9D8B030D-6E8A-4147-A177-3AD203B41FA5}">
                      <a16:colId xmlns:a16="http://schemas.microsoft.com/office/drawing/2014/main" val="2887964162"/>
                    </a:ext>
                  </a:extLst>
                </a:gridCol>
                <a:gridCol w="811544">
                  <a:extLst>
                    <a:ext uri="{9D8B030D-6E8A-4147-A177-3AD203B41FA5}">
                      <a16:colId xmlns:a16="http://schemas.microsoft.com/office/drawing/2014/main" val="3251463674"/>
                    </a:ext>
                  </a:extLst>
                </a:gridCol>
                <a:gridCol w="1222310">
                  <a:extLst>
                    <a:ext uri="{9D8B030D-6E8A-4147-A177-3AD203B41FA5}">
                      <a16:colId xmlns:a16="http://schemas.microsoft.com/office/drawing/2014/main" val="238020766"/>
                    </a:ext>
                  </a:extLst>
                </a:gridCol>
                <a:gridCol w="681135">
                  <a:extLst>
                    <a:ext uri="{9D8B030D-6E8A-4147-A177-3AD203B41FA5}">
                      <a16:colId xmlns:a16="http://schemas.microsoft.com/office/drawing/2014/main" val="1077938975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438305413"/>
                    </a:ext>
                  </a:extLst>
                </a:gridCol>
                <a:gridCol w="1123253">
                  <a:extLst>
                    <a:ext uri="{9D8B030D-6E8A-4147-A177-3AD203B41FA5}">
                      <a16:colId xmlns:a16="http://schemas.microsoft.com/office/drawing/2014/main" val="2126957462"/>
                    </a:ext>
                  </a:extLst>
                </a:gridCol>
                <a:gridCol w="845507">
                  <a:extLst>
                    <a:ext uri="{9D8B030D-6E8A-4147-A177-3AD203B41FA5}">
                      <a16:colId xmlns:a16="http://schemas.microsoft.com/office/drawing/2014/main" val="4037339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Студенты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GPA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GPA Germany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GPWA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Median Discrete Mark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Median Mark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Общий итог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060974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Гучков Александр Иванович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4,82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25,42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2336417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Керенский Александр Фёдорович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6,6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27,3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013413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Коновалов Александр Иванович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6,25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22,98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5310708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Львов Владимир Николаевич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4,64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22,74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5908264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Львов Георгий Евгеньевич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5,82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24,42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1683151"/>
                  </a:ext>
                </a:extLst>
              </a:tr>
              <a:tr h="37285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Мануйлов Александр Аполлонович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2,23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2,5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13,73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4300685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Милюков Павел Николаевич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6,45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5,82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28,52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683618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Некрасов Николай Виссарионович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3,75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5,25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3,55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20,55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8404812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Терещенко Михаил Иванович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8,7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9,59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9,5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46,29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2413556"/>
                  </a:ext>
                </a:extLst>
              </a:tr>
              <a:tr h="20599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Шингарёв Андрей Иванович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7,2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6,82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35,02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551806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DEE9B8-DC25-4E60-B9EA-9DF15BE2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3" y="2215487"/>
            <a:ext cx="6798431" cy="16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(пример 4)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54;p26">
            <a:extLst>
              <a:ext uri="{FF2B5EF4-FFF2-40B4-BE49-F238E27FC236}">
                <a16:creationId xmlns:a16="http://schemas.microsoft.com/office/drawing/2014/main" id="{64A1B976-A73F-4A9E-923D-E21942D0C632}"/>
              </a:ext>
            </a:extLst>
          </p:cNvPr>
          <p:cNvSpPr txBox="1"/>
          <p:nvPr/>
        </p:nvSpPr>
        <p:spPr>
          <a:xfrm>
            <a:off x="822184" y="1131002"/>
            <a:ext cx="9758729" cy="137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Литература по занятиям (</a:t>
            </a:r>
            <a:r>
              <a:rPr lang="en-US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XML)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B5EE06-A503-4B37-9CF4-5B04FE75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04" y="2188708"/>
            <a:ext cx="4829175" cy="3133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3C2D0-29CD-4F22-AC66-71F62B4F6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04" y="5652796"/>
            <a:ext cx="9067800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5C70FC-A7B4-417D-BD8C-2B686F46E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174" y="3269860"/>
            <a:ext cx="5306165" cy="1867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F1B03E-17E6-482D-984C-AC4FDE342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174" y="2188708"/>
            <a:ext cx="3867150" cy="752475"/>
          </a:xfrm>
          <a:prstGeom prst="rect">
            <a:avLst/>
          </a:prstGeom>
        </p:spPr>
      </p:pic>
      <p:pic>
        <p:nvPicPr>
          <p:cNvPr id="12" name="Рисунок 11" descr="Стрелка: изгиб по часовой стрелке">
            <a:extLst>
              <a:ext uri="{FF2B5EF4-FFF2-40B4-BE49-F238E27FC236}">
                <a16:creationId xmlns:a16="http://schemas.microsoft.com/office/drawing/2014/main" id="{06FDA94A-FB7C-4E1B-89C1-06385F498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576278">
            <a:off x="4027288" y="2426464"/>
            <a:ext cx="2290929" cy="229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F32BCE-BFDF-46FC-BFE2-BE08F55B8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50" y="2858400"/>
            <a:ext cx="2823648" cy="22758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1C4271-90D3-4292-A131-378153E7A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468" y="2793067"/>
            <a:ext cx="3413792" cy="22758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C19094-8635-4309-AC3D-94A32234B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24" y="2764680"/>
            <a:ext cx="2478722" cy="24787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89C1F-8D4C-438E-A68F-2E1510822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2286" y="3613763"/>
            <a:ext cx="768631" cy="7686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3A5786-06DE-4AD1-8E11-81B97493B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899" y="3488139"/>
            <a:ext cx="1035982" cy="7309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Буровский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Станислав Викторович</a:t>
            </a: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Студент курса «MS SQL </a:t>
            </a:r>
            <a:r>
              <a:rPr lang="ru-RU" dirty="0" err="1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lang="ru-RU" dirty="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разработчик»</a:t>
            </a: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 компании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OTUS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sburovsky@gmail.com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Изображение выглядит как человек, мужчина, внутренний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6556D204-99CD-452E-BFA6-985FC38B09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94" b="10394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1" dirty="0">
                <a:effectLst/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Информационное обеспечение 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b="1" dirty="0">
                <a:effectLst/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учебного процесса</a:t>
            </a:r>
            <a:endParaRPr sz="36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человек, мужчина, внутренний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5C6FC107-BA0A-411E-B0F6-7BC920A744D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394" b="10394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072743" y="5034486"/>
            <a:ext cx="6703621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Буровский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Станислав Викторович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Студент курса «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MS SQL Server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от компании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OTUS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Изучение функционала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MS SQL, </a:t>
            </a: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основных приемов разработки на примере простой БД из 11 таблиц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942083" y="19100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79562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Получение практических навыков проектирования архитектуры БД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910509" y="349456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Изучение основных подходов к анализу и оптими</a:t>
            </a:r>
            <a:r>
              <a:rPr lang="ru-RU" sz="2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зации производительности запросов</a:t>
            </a:r>
            <a:endParaRPr sz="2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933527" y="515721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Восполнить полное отсутствие опыта написания кода на T-SQL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816673" y="147369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119056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Ознакомиться с максимально возможным в рамках курса количеством технологий в связи с MS SQL и реляционными БД и научиться применять их на практике</a:t>
            </a:r>
            <a:endParaRPr sz="200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2195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Изучить основные методы анализа и оптимизации программного кода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79530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несколько вариантов расчета GPA(Grade Point Average) 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816673" y="255652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828216" y="371715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790300" y="470715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087716" y="2280584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Transact-SQL (CTE, Dynamic SQL, Pivot/Unpivot, Windows Functions etc.)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797876" y="221247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087716" y="34846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JSON и XML (XML-индексы, XML-схема и пр.)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087716" y="4678557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Очереди 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MS SQL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798712" y="335221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797876" y="459155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Краткое описание 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719667" y="1516010"/>
            <a:ext cx="10752666" cy="120379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Хранение, обработка и анализ информации, необходимой для обеспечения учебного процесса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822184" y="1131002"/>
            <a:ext cx="1053161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значение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7;p26">
            <a:extLst>
              <a:ext uri="{FF2B5EF4-FFF2-40B4-BE49-F238E27FC236}">
                <a16:creationId xmlns:a16="http://schemas.microsoft.com/office/drawing/2014/main" id="{E638D26F-3281-4B81-83AD-8BCD66053817}"/>
              </a:ext>
            </a:extLst>
          </p:cNvPr>
          <p:cNvSpPr/>
          <p:nvPr/>
        </p:nvSpPr>
        <p:spPr>
          <a:xfrm>
            <a:off x="719666" y="2772423"/>
            <a:ext cx="4200677" cy="328003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b" anchorCtr="1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Перечень занятий по темам (блокам)</a:t>
            </a:r>
            <a:endParaRPr lang="en-US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Расписание занятий по студентам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Домашние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задания к занятию с признаком сдачи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Контрольные задания по теме с оценкой по 10-балльной шкале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Список литерату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ры по занятиям (со ссылками на главу, страницу, параграф и </a:t>
            </a:r>
            <a:r>
              <a:rPr lang="ru-RU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тд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Глоссарий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Feedback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темам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йтинги студентов по различным алгоритмам расчета </a:t>
            </a:r>
            <a:r>
              <a:rPr lang="en-US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GPA</a:t>
            </a:r>
            <a:endParaRPr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54;p26">
            <a:extLst>
              <a:ext uri="{FF2B5EF4-FFF2-40B4-BE49-F238E27FC236}">
                <a16:creationId xmlns:a16="http://schemas.microsoft.com/office/drawing/2014/main" id="{07AE53CD-A048-4C23-A03B-D423BD30809E}"/>
              </a:ext>
            </a:extLst>
          </p:cNvPr>
          <p:cNvSpPr txBox="1"/>
          <p:nvPr/>
        </p:nvSpPr>
        <p:spPr>
          <a:xfrm>
            <a:off x="822183" y="2430959"/>
            <a:ext cx="38832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Основные сущности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47;p26">
            <a:extLst>
              <a:ext uri="{FF2B5EF4-FFF2-40B4-BE49-F238E27FC236}">
                <a16:creationId xmlns:a16="http://schemas.microsoft.com/office/drawing/2014/main" id="{406B9D05-5972-48F4-BEED-6EFA9FE9FE00}"/>
              </a:ext>
            </a:extLst>
          </p:cNvPr>
          <p:cNvSpPr/>
          <p:nvPr/>
        </p:nvSpPr>
        <p:spPr>
          <a:xfrm>
            <a:off x="5162464" y="2783799"/>
            <a:ext cx="5045832" cy="282906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b" anchorCtr="1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Расписание занятий студента</a:t>
            </a:r>
            <a:r>
              <a:rPr lang="en-US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период, ближайшие)</a:t>
            </a:r>
            <a:endParaRPr lang="en-US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Поиск занятий по наименованию и теме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Задолженность студента по домашним заданиям</a:t>
            </a:r>
            <a:endParaRPr lang="ru-RU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Результаты контрольных работ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Занятия по термину из глоссария (и наоборот)</a:t>
            </a:r>
            <a:endParaRPr lang="ru-RU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Список литературы по занятию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Добавление отзыва по теме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Добавление оценки за контрольную работу по теме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Расчет рейтингов студентов на основании оценок за контрольные работы</a:t>
            </a:r>
            <a:endParaRPr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54;p26">
            <a:extLst>
              <a:ext uri="{FF2B5EF4-FFF2-40B4-BE49-F238E27FC236}">
                <a16:creationId xmlns:a16="http://schemas.microsoft.com/office/drawing/2014/main" id="{9A9D329A-2993-45BB-B427-9443AE1CE274}"/>
              </a:ext>
            </a:extLst>
          </p:cNvPr>
          <p:cNvSpPr txBox="1"/>
          <p:nvPr/>
        </p:nvSpPr>
        <p:spPr>
          <a:xfrm>
            <a:off x="5264981" y="2442335"/>
            <a:ext cx="46645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Основной функционал</a:t>
            </a:r>
            <a:endParaRPr lang="ru-RU"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5266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8D0A3D-B1E4-4672-93F2-F2DAAFA41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72" y="1195706"/>
            <a:ext cx="9804700" cy="5660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531</Words>
  <Application>Microsoft Office PowerPoint</Application>
  <PresentationFormat>Широкоэкранный</PresentationFormat>
  <Paragraphs>172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Noto Sans Symbols</vt:lpstr>
      <vt:lpstr>Calibri</vt:lpstr>
      <vt:lpstr>Wingdings</vt:lpstr>
      <vt:lpstr>Times New Roman</vt:lpstr>
      <vt:lpstr>Avenir</vt:lpstr>
      <vt:lpstr>Arial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Станислав</cp:lastModifiedBy>
  <cp:revision>43</cp:revision>
  <dcterms:modified xsi:type="dcterms:W3CDTF">2020-07-06T18:14:32Z</dcterms:modified>
</cp:coreProperties>
</file>